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96" r:id="rId3"/>
    <p:sldId id="283" r:id="rId4"/>
    <p:sldId id="279" r:id="rId5"/>
    <p:sldId id="280" r:id="rId6"/>
    <p:sldId id="282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4" r:id="rId18"/>
    <p:sldId id="297" r:id="rId19"/>
    <p:sldId id="285" r:id="rId20"/>
    <p:sldId id="295" r:id="rId21"/>
    <p:sldId id="294" r:id="rId22"/>
    <p:sldId id="286" r:id="rId23"/>
    <p:sldId id="287" r:id="rId24"/>
    <p:sldId id="298" r:id="rId25"/>
    <p:sldId id="289" r:id="rId26"/>
    <p:sldId id="291" r:id="rId27"/>
  </p:sldIdLst>
  <p:sldSz cx="9144000" cy="6858000" type="screen4x3"/>
  <p:notesSz cx="6900863" cy="929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h, John" initials="C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ella\ttrevor$\College%20Now\CC%20Mission%20Group\COT%20Enrollment%20&amp;%20Degre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ella\ttrevor$\College%20Now\CC%20Mission%20Group\COT%20Enrollment%20&amp;%20Degree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ella\ttrevor$\College%20Now\CC%20Mission%20Group\COT%20Enrollment%20&amp;%20Degre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200" baseline="0"/>
              <a:t>Enrollment Trends - MUS Colleges of Technology</a:t>
            </a:r>
            <a:endParaRPr lang="en-US" sz="2200"/>
          </a:p>
        </c:rich>
      </c:tx>
      <c:layout>
        <c:manualLayout>
          <c:xMode val="edge"/>
          <c:yMode val="edge"/>
          <c:x val="0.18355572140894172"/>
          <c:y val="2.6936026936026942E-2"/>
        </c:manualLayout>
      </c:layout>
      <c:overlay val="1"/>
    </c:title>
    <c:plotArea>
      <c:layout>
        <c:manualLayout>
          <c:layoutTarget val="inner"/>
          <c:xMode val="edge"/>
          <c:yMode val="edge"/>
          <c:x val="9.6248688046748077E-2"/>
          <c:y val="0.14904371802009594"/>
          <c:w val="0.86123485028006264"/>
          <c:h val="0.72891593096317686"/>
        </c:manualLayout>
      </c:layout>
      <c:barChart>
        <c:barDir val="col"/>
        <c:grouping val="clustered"/>
        <c:ser>
          <c:idx val="0"/>
          <c:order val="0"/>
          <c:tx>
            <c:strRef>
              <c:f>'Headcount &amp; FTE'!$A$8</c:f>
              <c:strCache>
                <c:ptCount val="1"/>
                <c:pt idx="0">
                  <c:v>Headcount (Fall 2001 - Fall 2011)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dLblPos val="outEnd"/>
              <c:showVal val="1"/>
            </c:dLbl>
            <c:dLbl>
              <c:idx val="10"/>
              <c:layout>
                <c:manualLayout>
                  <c:x val="1.465901796814697E-3"/>
                  <c:y val="-1.0101010101010105E-2"/>
                </c:manualLayout>
              </c:layout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</c:dLbls>
          <c:cat>
            <c:numRef>
              <c:f>'Headcount &amp; FTE'!$B$7:$L$7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'Headcount &amp; FTE'!$B$8:$L$8</c:f>
              <c:numCache>
                <c:formatCode>#,##0</c:formatCode>
                <c:ptCount val="11"/>
                <c:pt idx="0">
                  <c:v>3828</c:v>
                </c:pt>
                <c:pt idx="1">
                  <c:v>3981</c:v>
                </c:pt>
                <c:pt idx="2">
                  <c:v>4259</c:v>
                </c:pt>
                <c:pt idx="3">
                  <c:v>4581</c:v>
                </c:pt>
                <c:pt idx="4">
                  <c:v>5542</c:v>
                </c:pt>
                <c:pt idx="5">
                  <c:v>5865</c:v>
                </c:pt>
                <c:pt idx="6">
                  <c:v>6271</c:v>
                </c:pt>
                <c:pt idx="7">
                  <c:v>6604</c:v>
                </c:pt>
                <c:pt idx="8">
                  <c:v>7847</c:v>
                </c:pt>
                <c:pt idx="9">
                  <c:v>7898</c:v>
                </c:pt>
                <c:pt idx="10">
                  <c:v>8670</c:v>
                </c:pt>
              </c:numCache>
            </c:numRef>
          </c:val>
        </c:ser>
        <c:ser>
          <c:idx val="1"/>
          <c:order val="1"/>
          <c:tx>
            <c:strRef>
              <c:f>'Headcount &amp; FTE'!$A$9</c:f>
              <c:strCache>
                <c:ptCount val="1"/>
                <c:pt idx="0">
                  <c:v>Student FTE (FY 2001 - FY 2011)</c:v>
                </c:pt>
              </c:strCache>
            </c:strRef>
          </c:tx>
          <c:spPr>
            <a:solidFill>
              <a:schemeClr val="tx2"/>
            </a:solidFill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1.3193116171332292E-2"/>
                  <c:y val="2.0202020202020202E-3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1.319311617133208E-2"/>
                  <c:y val="-7.4073218373935155E-17"/>
                </c:manualLayout>
              </c:layout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Lbls>
          <c:cat>
            <c:numRef>
              <c:f>'Headcount &amp; FTE'!$B$7:$L$7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'Headcount &amp; FTE'!$B$9:$L$9</c:f>
              <c:numCache>
                <c:formatCode>#,##0</c:formatCode>
                <c:ptCount val="11"/>
                <c:pt idx="0">
                  <c:v>3114.36</c:v>
                </c:pt>
                <c:pt idx="1">
                  <c:v>3294.21</c:v>
                </c:pt>
                <c:pt idx="2">
                  <c:v>3489.38</c:v>
                </c:pt>
                <c:pt idx="3">
                  <c:v>3663.06</c:v>
                </c:pt>
                <c:pt idx="4">
                  <c:v>3640.75</c:v>
                </c:pt>
                <c:pt idx="5">
                  <c:v>3909.8966666666647</c:v>
                </c:pt>
                <c:pt idx="6">
                  <c:v>4032.6333333333437</c:v>
                </c:pt>
                <c:pt idx="7">
                  <c:v>4277.3649999999943</c:v>
                </c:pt>
                <c:pt idx="8">
                  <c:v>4569.9399999999905</c:v>
                </c:pt>
                <c:pt idx="9">
                  <c:v>5537.7333333333181</c:v>
                </c:pt>
                <c:pt idx="10">
                  <c:v>6050.5666666666839</c:v>
                </c:pt>
              </c:numCache>
            </c:numRef>
          </c:val>
        </c:ser>
        <c:gapWidth val="81"/>
        <c:axId val="76211328"/>
        <c:axId val="76212864"/>
      </c:barChart>
      <c:catAx>
        <c:axId val="76211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6212864"/>
        <c:crosses val="autoZero"/>
        <c:auto val="1"/>
        <c:lblAlgn val="ctr"/>
        <c:lblOffset val="100"/>
      </c:catAx>
      <c:valAx>
        <c:axId val="76212864"/>
        <c:scaling>
          <c:orientation val="minMax"/>
        </c:scaling>
        <c:axPos val="l"/>
        <c:majorGridlines/>
        <c:numFmt formatCode="#,##0" sourceLinked="1"/>
        <c:tickLblPos val="nextTo"/>
        <c:crossAx val="7621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21630142819288"/>
          <c:y val="0.24022556271375167"/>
          <c:w val="0.43260135585527931"/>
          <c:h val="9.5474906545772842E-2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/>
              <a:t>Degrees</a:t>
            </a:r>
            <a:r>
              <a:rPr lang="en-US" sz="2000" baseline="0"/>
              <a:t> and Certificates Award - MUS Colleges of Technology</a:t>
            </a:r>
            <a:endParaRPr lang="en-US" sz="2000"/>
          </a:p>
        </c:rich>
      </c:tx>
      <c:layout>
        <c:manualLayout>
          <c:xMode val="edge"/>
          <c:yMode val="edge"/>
          <c:x val="0.14544227469175974"/>
          <c:y val="7.0707070707070704E-2"/>
        </c:manualLayout>
      </c:layout>
      <c:overlay val="1"/>
    </c:title>
    <c:plotArea>
      <c:layout>
        <c:manualLayout>
          <c:layoutTarget val="inner"/>
          <c:xMode val="edge"/>
          <c:yMode val="edge"/>
          <c:x val="8.89191790626747E-2"/>
          <c:y val="0.16251173148810943"/>
          <c:w val="0.86123485028006264"/>
          <c:h val="0.76595291497653761"/>
        </c:manualLayout>
      </c:layout>
      <c:barChart>
        <c:barDir val="col"/>
        <c:grouping val="clustered"/>
        <c:ser>
          <c:idx val="0"/>
          <c:order val="0"/>
          <c:tx>
            <c:strRef>
              <c:f>'Degrees &amp; Cert'!$A$4</c:f>
              <c:strCache>
                <c:ptCount val="1"/>
                <c:pt idx="0">
                  <c:v>Associate of Arts/Associate of Science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dLblPos val="outEnd"/>
              <c:showVal val="1"/>
            </c:dLbl>
            <c:dLbl>
              <c:idx val="9"/>
              <c:layout>
                <c:manualLayout>
                  <c:x val="-2.9318035936293984E-3"/>
                  <c:y val="-1.4814643674786977E-16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1.4659017968146973E-3"/>
                  <c:y val="-1.0101010101010105E-2"/>
                </c:manualLayout>
              </c:layout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</c:dLbls>
          <c:cat>
            <c:strRef>
              <c:f>'Degrees &amp; Cert'!$B$3:$K$3</c:f>
              <c:strCache>
                <c:ptCount val="10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</c:strCache>
            </c:strRef>
          </c:cat>
          <c:val>
            <c:numRef>
              <c:f>'Degrees &amp; Cert'!$B$4:$K$4</c:f>
              <c:numCache>
                <c:formatCode>General</c:formatCode>
                <c:ptCount val="10"/>
                <c:pt idx="0">
                  <c:v>26</c:v>
                </c:pt>
                <c:pt idx="1">
                  <c:v>56</c:v>
                </c:pt>
                <c:pt idx="2">
                  <c:v>38</c:v>
                </c:pt>
                <c:pt idx="3">
                  <c:v>79</c:v>
                </c:pt>
                <c:pt idx="4">
                  <c:v>97</c:v>
                </c:pt>
                <c:pt idx="5">
                  <c:v>122</c:v>
                </c:pt>
                <c:pt idx="6">
                  <c:v>149</c:v>
                </c:pt>
                <c:pt idx="7">
                  <c:v>181</c:v>
                </c:pt>
                <c:pt idx="8">
                  <c:v>219</c:v>
                </c:pt>
                <c:pt idx="9">
                  <c:v>232</c:v>
                </c:pt>
              </c:numCache>
            </c:numRef>
          </c:val>
        </c:ser>
        <c:ser>
          <c:idx val="1"/>
          <c:order val="1"/>
          <c:tx>
            <c:strRef>
              <c:f>'Degrees &amp; Cert'!$A$5</c:f>
              <c:strCache>
                <c:ptCount val="1"/>
                <c:pt idx="0">
                  <c:v>Associate of Applied Science/Certificate of Applied Science</c:v>
                </c:pt>
              </c:strCache>
            </c:strRef>
          </c:tx>
          <c:spPr>
            <a:solidFill>
              <a:schemeClr val="tx2"/>
            </a:solidFill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1.4659017968146973E-3"/>
                  <c:y val="-1.0101010101010027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outEnd"/>
              <c:showVal val="1"/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outEnd"/>
              <c:showVal val="1"/>
            </c:dLbl>
            <c:dLbl>
              <c:idx val="10"/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Lbls>
          <c:cat>
            <c:strRef>
              <c:f>'Degrees &amp; Cert'!$B$3:$K$3</c:f>
              <c:strCache>
                <c:ptCount val="10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</c:strCache>
            </c:strRef>
          </c:cat>
          <c:val>
            <c:numRef>
              <c:f>'Degrees &amp; Cert'!$B$5:$K$5</c:f>
              <c:numCache>
                <c:formatCode>General</c:formatCode>
                <c:ptCount val="10"/>
                <c:pt idx="0">
                  <c:v>743</c:v>
                </c:pt>
                <c:pt idx="1">
                  <c:v>767</c:v>
                </c:pt>
                <c:pt idx="2">
                  <c:v>710</c:v>
                </c:pt>
                <c:pt idx="3">
                  <c:v>792</c:v>
                </c:pt>
                <c:pt idx="4">
                  <c:v>850</c:v>
                </c:pt>
                <c:pt idx="5">
                  <c:v>877</c:v>
                </c:pt>
                <c:pt idx="6">
                  <c:v>874</c:v>
                </c:pt>
                <c:pt idx="7">
                  <c:v>866</c:v>
                </c:pt>
                <c:pt idx="8">
                  <c:v>955</c:v>
                </c:pt>
                <c:pt idx="9">
                  <c:v>1014</c:v>
                </c:pt>
              </c:numCache>
            </c:numRef>
          </c:val>
        </c:ser>
        <c:gapWidth val="81"/>
        <c:axId val="80555008"/>
        <c:axId val="80604544"/>
      </c:barChart>
      <c:catAx>
        <c:axId val="80555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604544"/>
        <c:crosses val="autoZero"/>
        <c:auto val="1"/>
        <c:lblAlgn val="ctr"/>
        <c:lblOffset val="100"/>
      </c:catAx>
      <c:valAx>
        <c:axId val="80604544"/>
        <c:scaling>
          <c:orientation val="minMax"/>
        </c:scaling>
        <c:axPos val="l"/>
        <c:majorGridlines/>
        <c:numFmt formatCode="General" sourceLinked="1"/>
        <c:tickLblPos val="nextTo"/>
        <c:crossAx val="8055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043236369508371"/>
          <c:y val="0.18266884563957808"/>
          <c:w val="0.61583908045711755"/>
          <c:h val="9.7495108565974722E-2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Enrollment of 25 to 49 Year Olds in </a:t>
            </a:r>
            <a:r>
              <a:rPr lang="en-US" sz="1800" b="1" i="0" baseline="0">
                <a:solidFill>
                  <a:srgbClr val="800000"/>
                </a:solidFill>
                <a:effectLst/>
              </a:rPr>
              <a:t>2-year Colleges </a:t>
            </a:r>
            <a:r>
              <a:rPr lang="en-US" sz="1800" b="1" i="0" baseline="0">
                <a:effectLst/>
              </a:rPr>
              <a:t>per 1,000                            25 to 49 Year Olds in the State, 2009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000" b="0" i="0" baseline="0">
                <a:effectLst/>
              </a:rPr>
              <a:t>(includes Public Colleges only) source: IPEDS, US Census </a:t>
            </a:r>
            <a:endParaRPr lang="en-US" sz="1000">
              <a:effectLst/>
            </a:endParaRPr>
          </a:p>
        </c:rich>
      </c:tx>
      <c:layout>
        <c:manualLayout>
          <c:xMode val="edge"/>
          <c:yMode val="edge"/>
          <c:x val="0.19797580892674169"/>
          <c:y val="3.8383838383838381E-2"/>
        </c:manualLayout>
      </c:layout>
    </c:title>
    <c:plotArea>
      <c:layout>
        <c:manualLayout>
          <c:layoutTarget val="inner"/>
          <c:xMode val="edge"/>
          <c:yMode val="edge"/>
          <c:x val="4.9123638889982321E-2"/>
          <c:y val="0.198186908454625"/>
          <c:w val="0.93475144134505661"/>
          <c:h val="0.7362037699832975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dPt>
            <c:idx val="6"/>
            <c:spPr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Lbl>
              <c:idx val="11"/>
              <c:layout/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</c:dLbls>
          <c:cat>
            <c:strRef>
              <c:f>'non-trad2'!$A$7:$A$21</c:f>
              <c:strCache>
                <c:ptCount val="15"/>
                <c:pt idx="0">
                  <c:v>NM</c:v>
                </c:pt>
                <c:pt idx="1">
                  <c:v>WY</c:v>
                </c:pt>
                <c:pt idx="2">
                  <c:v>AZ</c:v>
                </c:pt>
                <c:pt idx="3">
                  <c:v>WA</c:v>
                </c:pt>
                <c:pt idx="4">
                  <c:v>OR</c:v>
                </c:pt>
                <c:pt idx="5">
                  <c:v>NV</c:v>
                </c:pt>
                <c:pt idx="6">
                  <c:v>Avg</c:v>
                </c:pt>
                <c:pt idx="7">
                  <c:v>CO</c:v>
                </c:pt>
                <c:pt idx="8">
                  <c:v>HI</c:v>
                </c:pt>
                <c:pt idx="9">
                  <c:v>UT</c:v>
                </c:pt>
                <c:pt idx="10">
                  <c:v>ND</c:v>
                </c:pt>
                <c:pt idx="11">
                  <c:v>MT</c:v>
                </c:pt>
                <c:pt idx="12">
                  <c:v>ID</c:v>
                </c:pt>
                <c:pt idx="13">
                  <c:v>SD</c:v>
                </c:pt>
                <c:pt idx="14">
                  <c:v>AK</c:v>
                </c:pt>
              </c:strCache>
            </c:strRef>
          </c:cat>
          <c:val>
            <c:numRef>
              <c:f>'non-trad2'!$D$7:$D$21</c:f>
              <c:numCache>
                <c:formatCode>0.0</c:formatCode>
                <c:ptCount val="15"/>
                <c:pt idx="0">
                  <c:v>38.257797000429605</c:v>
                </c:pt>
                <c:pt idx="1">
                  <c:v>31.255249454056777</c:v>
                </c:pt>
                <c:pt idx="2">
                  <c:v>26.433616205049717</c:v>
                </c:pt>
                <c:pt idx="3">
                  <c:v>25.774572319716999</c:v>
                </c:pt>
                <c:pt idx="4">
                  <c:v>24.587050031883276</c:v>
                </c:pt>
                <c:pt idx="5">
                  <c:v>21.25</c:v>
                </c:pt>
                <c:pt idx="6">
                  <c:v>21.083944662537203</c:v>
                </c:pt>
                <c:pt idx="7">
                  <c:v>15.9904586438678</c:v>
                </c:pt>
                <c:pt idx="8">
                  <c:v>15.798009817923218</c:v>
                </c:pt>
                <c:pt idx="9">
                  <c:v>13.288343289258098</c:v>
                </c:pt>
                <c:pt idx="10">
                  <c:v>9.4080421059227124</c:v>
                </c:pt>
                <c:pt idx="11">
                  <c:v>9.1215386579963269</c:v>
                </c:pt>
                <c:pt idx="12">
                  <c:v>6.8577511616007065</c:v>
                </c:pt>
                <c:pt idx="13">
                  <c:v>4.3318304867603104</c:v>
                </c:pt>
                <c:pt idx="14">
                  <c:v>1.0800717607000327</c:v>
                </c:pt>
              </c:numCache>
            </c:numRef>
          </c:val>
        </c:ser>
        <c:gapWidth val="56"/>
        <c:axId val="100470784"/>
        <c:axId val="100472704"/>
      </c:barChart>
      <c:catAx>
        <c:axId val="100470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472704"/>
        <c:crosses val="autoZero"/>
        <c:auto val="1"/>
        <c:lblAlgn val="ctr"/>
        <c:lblOffset val="100"/>
      </c:catAx>
      <c:valAx>
        <c:axId val="100472704"/>
        <c:scaling>
          <c:orientation val="minMax"/>
        </c:scaling>
        <c:axPos val="l"/>
        <c:majorGridlines/>
        <c:numFmt formatCode="0.0" sourceLinked="1"/>
        <c:tickLblPos val="nextTo"/>
        <c:crossAx val="100470784"/>
        <c:crosses val="autoZero"/>
        <c:crossBetween val="between"/>
      </c:valAx>
    </c:plotArea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7T08:20:00.542" idx="1">
    <p:pos x="10" y="10"/>
    <p:text>John will introduce
</p:text>
  </p:cm>
  <p:cm authorId="0" dt="2011-11-17T08:20:43.452" idx="2">
    <p:pos x="106" y="106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892" y="0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03796D33-89CC-461B-80A9-AFBA593C75E3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87" y="4413528"/>
            <a:ext cx="5520690" cy="4181237"/>
          </a:xfrm>
          <a:prstGeom prst="rect">
            <a:avLst/>
          </a:prstGeom>
        </p:spPr>
        <p:txBody>
          <a:bodyPr vert="horz" lIns="92528" tIns="46264" rIns="92528" bIns="462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5443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892" y="8825443"/>
            <a:ext cx="2990374" cy="464582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08968FC6-B9A2-476C-A548-25AAEE22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90087" y="6318397"/>
            <a:ext cx="5520689" cy="371499"/>
          </a:xfrm>
          <a:prstGeom prst="rect">
            <a:avLst/>
          </a:prstGeom>
          <a:noFill/>
          <a:ln>
            <a:noFill/>
          </a:ln>
        </p:spPr>
        <p:txBody>
          <a:bodyPr lIns="92513" tIns="92513" rIns="92513" bIns="92513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Travelling across the state, we heard from students, faculty</a:t>
            </a:r>
            <a:r>
              <a:rPr lang="en-US" baseline="0" dirty="0" smtClean="0"/>
              <a:t> and staff, administrators, community members, teachers, and business leaders. In each community, we found a commitment to Montana’s vision of two-year education, where our shared priority is the student.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90087" y="6318397"/>
            <a:ext cx="5520689" cy="371499"/>
          </a:xfrm>
          <a:prstGeom prst="rect">
            <a:avLst/>
          </a:prstGeom>
          <a:noFill/>
          <a:ln>
            <a:noFill/>
          </a:ln>
        </p:spPr>
        <p:txBody>
          <a:bodyPr lIns="92513" tIns="92513" rIns="92513" bIns="92513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90087" y="6318397"/>
            <a:ext cx="5520689" cy="371499"/>
          </a:xfrm>
          <a:prstGeom prst="rect">
            <a:avLst/>
          </a:prstGeom>
          <a:noFill/>
          <a:ln>
            <a:noFill/>
          </a:ln>
        </p:spPr>
        <p:txBody>
          <a:bodyPr lIns="92513" tIns="92513" rIns="92513" bIns="92513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90087" y="6318397"/>
            <a:ext cx="5520689" cy="371499"/>
          </a:xfrm>
          <a:prstGeom prst="rect">
            <a:avLst/>
          </a:prstGeom>
          <a:noFill/>
          <a:ln>
            <a:noFill/>
          </a:ln>
        </p:spPr>
        <p:txBody>
          <a:bodyPr lIns="92513" tIns="92513" rIns="92513" bIns="92513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Travelling across the state, we heard from students, faculty</a:t>
            </a:r>
            <a:r>
              <a:rPr lang="en-US" baseline="0" dirty="0" smtClean="0"/>
              <a:t> and staff, administrators, community members, teachers, and business leaders. In each community, we found a commitment to Montana’s vision of two-year education, where our shared priority is the student.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77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81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93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marL="742950" indent="-285750" rtl="0">
              <a:buNone/>
              <a:defRPr/>
            </a:lvl2pPr>
            <a:lvl3pPr marL="1143000" indent="-228600" rtl="0">
              <a:buNone/>
              <a:defRPr/>
            </a:lvl3pPr>
            <a:lvl4pPr marL="1600200" indent="-228600"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65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0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86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415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3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013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59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37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9632-4A42-406B-B80B-2FC281EEC82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D706-B153-405D-B207-781B1DA21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76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trTitle"/>
          </p:nvPr>
        </p:nvSpPr>
        <p:spPr>
          <a:xfrm>
            <a:off x="228600" y="254032"/>
            <a:ext cx="8686800" cy="221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algn="ctr" rtl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Extending the Comprehensive Mission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Update and Next Steps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742" y="2453187"/>
            <a:ext cx="3988465" cy="2979039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664" y="2453187"/>
            <a:ext cx="4839821" cy="3614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theme 2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Importance of Expanding the Comprehensive Mission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08926" cy="4967574"/>
          </a:xfrm>
        </p:spPr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University Transfer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Adult-friendly Programming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Developmental Education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Partnerships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Workforce/CTE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126" y="1833562"/>
            <a:ext cx="3999637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66126" y="4829175"/>
            <a:ext cx="3999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MSU-Great Falls COT Website</a:t>
            </a:r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theme 3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Funding and Facilities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25" y="1520286"/>
            <a:ext cx="3629025" cy="4089939"/>
          </a:xfrm>
        </p:spPr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Space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Staffing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Funding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Sustainability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Localized Plan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520286"/>
            <a:ext cx="4514850" cy="331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1950" y="4838700"/>
            <a:ext cx="4514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Missoula Independent article on record enrollment at UM Missoula COT, Feb. 4, 2010</a:t>
            </a:r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 4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Expanding Services to Support Students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6275" y="1600200"/>
            <a:ext cx="4200524" cy="4967574"/>
          </a:xfrm>
        </p:spPr>
        <p:txBody>
          <a:bodyPr/>
          <a:lstStyle/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Support Services</a:t>
            </a:r>
          </a:p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Expanded Services</a:t>
            </a:r>
          </a:p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Veterans</a:t>
            </a:r>
          </a:p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Childcare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4" y="1600200"/>
            <a:ext cx="3095625" cy="394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90574" y="5541389"/>
            <a:ext cx="3095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UM-Helena COT ULEARN Continuing Education</a:t>
            </a:r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 5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Workforce and Community Connections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925" y="2009775"/>
            <a:ext cx="5562600" cy="4967574"/>
          </a:xfrm>
        </p:spPr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Engage Business and Industry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Community Connections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Workforce Development Opportunities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0525" y="5300578"/>
            <a:ext cx="1812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MSU-Billings COT Website</a:t>
            </a:r>
            <a:endParaRPr lang="en-US" sz="105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750" y="823828"/>
            <a:ext cx="17907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 6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Unique Issues of Embedded COTs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Coordination of Services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Duplication?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Competition?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University Partnership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Affiliation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75" y="3855584"/>
            <a:ext cx="5538788" cy="237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76575" y="6229350"/>
            <a:ext cx="3095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MT Tech COT</a:t>
            </a:r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 7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Flexibility and Responsiveness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Reaching New and Different Markets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Rapid Response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Laddering of Programs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3401785"/>
            <a:ext cx="5448300" cy="23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375" y="5736771"/>
            <a:ext cx="53244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UM-Helena COT, Montana University System Website</a:t>
            </a:r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8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K-12 Coordination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Pathways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Dual Enrollment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Perceptions and Misperceptions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ABE/GED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4800600"/>
            <a:ext cx="4943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449" y="3529013"/>
            <a:ext cx="2972551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November 3-4 Retreat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3657600" cy="2731910"/>
          </a:xfrm>
          <a:prstGeom prst="rect">
            <a:avLst/>
          </a:prstGeom>
        </p:spPr>
      </p:pic>
      <p:pic>
        <p:nvPicPr>
          <p:cNvPr id="5" name="Picture 4" descr="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24000"/>
            <a:ext cx="3086100" cy="2305050"/>
          </a:xfrm>
          <a:prstGeom prst="rect">
            <a:avLst/>
          </a:prstGeom>
        </p:spPr>
      </p:pic>
      <p:pic>
        <p:nvPicPr>
          <p:cNvPr id="7" name="Picture 6" descr="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86200"/>
            <a:ext cx="3086100" cy="2305050"/>
          </a:xfrm>
          <a:prstGeom prst="rect">
            <a:avLst/>
          </a:prstGeom>
        </p:spPr>
      </p:pic>
      <p:pic>
        <p:nvPicPr>
          <p:cNvPr id="9" name="Picture 8" descr="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429000"/>
            <a:ext cx="4114800" cy="3073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50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 3-4 Retreat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650"/>
            <a:ext cx="8229600" cy="5558124"/>
          </a:xfrm>
        </p:spPr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Comprehensive Mission Planning Process by Campus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Networking/Sharing/Learning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Requests for Additional Consulting Help</a:t>
            </a:r>
          </a:p>
          <a:p>
            <a:pPr>
              <a:buClr>
                <a:schemeClr val="accent6"/>
              </a:buClr>
              <a:buSzPct val="119000"/>
            </a:pPr>
            <a:r>
              <a:rPr lang="en-US" dirty="0" smtClean="0"/>
              <a:t> 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991224"/>
            <a:ext cx="5333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50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 3-4 Retreat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650"/>
            <a:ext cx="8229600" cy="5558124"/>
          </a:xfrm>
        </p:spPr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Creating a “Unified Voice” for 2 year while respecting individual identity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Commitment to Further Engaging Faculty/Staff/Students/Community at each Campus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Stronger Commitment – 2 year/ 4 year 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991224"/>
            <a:ext cx="5333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Montana’s Vision for Two-Year Educa</a:t>
            </a:r>
            <a:r>
              <a:rPr lang="en-US" dirty="0" smtClean="0">
                <a:solidFill>
                  <a:schemeClr val="accent6"/>
                </a:solidFill>
              </a:rPr>
              <a:t>tion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1247775"/>
          </a:xfrm>
        </p:spPr>
        <p:txBody>
          <a:bodyPr/>
          <a:lstStyle/>
          <a:p>
            <a:pPr algn="ctr"/>
            <a:r>
              <a:rPr lang="en-US" sz="2800" dirty="0" smtClean="0"/>
              <a:t>Transform lives and create opportunities through educating the citizens of the state of Montana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647950"/>
            <a:ext cx="666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76375" y="5505450"/>
            <a:ext cx="6667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Montana University System Website</a:t>
            </a:r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50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Expanding Strategy #1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650"/>
            <a:ext cx="8229600" cy="5558124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Gallatin </a:t>
            </a:r>
            <a:r>
              <a:rPr lang="en-US" dirty="0" smtClean="0"/>
              <a:t>College Programs (GCP) 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MSU </a:t>
            </a:r>
            <a:r>
              <a:rPr lang="en-US" dirty="0" err="1" smtClean="0"/>
              <a:t>Northern’s</a:t>
            </a:r>
            <a:r>
              <a:rPr lang="en-US" dirty="0" smtClean="0"/>
              <a:t> College of Technical Sciences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UM Western’s Two-Year </a:t>
            </a:r>
            <a:r>
              <a:rPr lang="en-US" dirty="0" smtClean="0"/>
              <a:t>P</a:t>
            </a:r>
            <a:r>
              <a:rPr lang="en-US" dirty="0" smtClean="0"/>
              <a:t>rograms 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Bitterroot College Programs (BCP) 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991224"/>
            <a:ext cx="5333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50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Next Steps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 Colleges Added to #1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650"/>
            <a:ext cx="8229600" cy="5558124"/>
          </a:xfrm>
        </p:spPr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Develop plan to conduct listening sessions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Work with </a:t>
            </a:r>
            <a:r>
              <a:rPr lang="en-US" dirty="0" smtClean="0"/>
              <a:t>new colleges to </a:t>
            </a:r>
            <a:r>
              <a:rPr lang="en-US" dirty="0" smtClean="0"/>
              <a:t>develop plans for extending the comprehensive two-year mission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Integrate into December 15/16 Retreat 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991224"/>
            <a:ext cx="5333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Dec 15-16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Retreat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686801" cy="4967574"/>
          </a:xfrm>
        </p:spPr>
        <p:txBody>
          <a:bodyPr>
            <a:normAutofit fontScale="92500"/>
          </a:bodyPr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Further Widen the Circle 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Focus on Changing the Names/Brand</a:t>
            </a:r>
          </a:p>
          <a:p>
            <a:pPr lvl="1">
              <a:buClr>
                <a:schemeClr val="accent6"/>
              </a:buClr>
              <a:buSzPct val="119000"/>
            </a:pP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Discussion of Comprehensive Mission 2012 – 2013 Implementation Plans (per College – Due Dec 9)</a:t>
            </a:r>
          </a:p>
          <a:p>
            <a:pPr lvl="1">
              <a:buClr>
                <a:schemeClr val="accent6"/>
              </a:buClr>
              <a:buSzPct val="119000"/>
            </a:pPr>
            <a:r>
              <a:rPr lang="en-US" dirty="0" smtClean="0"/>
              <a:t>(Strategies, Action Steps, Dates, Resources Needed)</a:t>
            </a:r>
          </a:p>
          <a:p>
            <a:pPr lvl="1">
              <a:buClr>
                <a:schemeClr val="accent6"/>
              </a:buClr>
              <a:buSzPct val="119000"/>
            </a:pPr>
            <a:endParaRPr lang="en-US" dirty="0" smtClean="0"/>
          </a:p>
          <a:p>
            <a:pPr lvl="1">
              <a:buClr>
                <a:schemeClr val="accent6"/>
              </a:buClr>
              <a:buSzPct val="119000"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Jan 19-20 BOR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25" y="1520286"/>
            <a:ext cx="7562850" cy="4089939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Draft Comprehensive Mission Expansion Plans Per </a:t>
            </a:r>
            <a:r>
              <a:rPr lang="en-US" dirty="0" smtClean="0"/>
              <a:t>COT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Resources </a:t>
            </a:r>
            <a:r>
              <a:rPr lang="en-US" dirty="0" smtClean="0"/>
              <a:t>Needed as Expansion/Phase In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Initial Rename/Rebrand Concept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06588"/>
          </a:xfrm>
        </p:spPr>
        <p:txBody>
          <a:bodyPr/>
          <a:lstStyle/>
          <a:p>
            <a:r>
              <a:rPr lang="en-US" dirty="0" smtClean="0"/>
              <a:t>Dec - Feb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Finalizing Comprehensive Mission Expansion Plans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057400"/>
            <a:ext cx="8039099" cy="451037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Comprehensive Mission Expansion Plans for each COT Campus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Update on </a:t>
            </a:r>
            <a:r>
              <a:rPr lang="en-US" dirty="0" smtClean="0"/>
              <a:t>Planning Process for new Colleges added to Strategy #1 in December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Identifying Resource Issues/Needs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Timeline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Creating a Unified Summary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Autofit/>
          </a:bodyPr>
          <a:lstStyle/>
          <a:p>
            <a:r>
              <a:rPr lang="en-US" sz="3100" dirty="0" smtClean="0"/>
              <a:t>Mar 1-2 BOR</a:t>
            </a:r>
            <a:r>
              <a:rPr lang="en-US" sz="3100" dirty="0" smtClean="0">
                <a:sym typeface="Wingdings" pitchFamily="2" charset="2"/>
              </a:rPr>
              <a:t>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Agenda Discussion/Action</a:t>
            </a:r>
            <a:endParaRPr lang="en-US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924" y="1219200"/>
            <a:ext cx="8426075" cy="5758149"/>
          </a:xfrm>
        </p:spPr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Presentation of </a:t>
            </a:r>
            <a:r>
              <a:rPr lang="en-US" dirty="0" smtClean="0"/>
              <a:t>Comprehensive </a:t>
            </a:r>
            <a:r>
              <a:rPr lang="en-US" dirty="0" smtClean="0"/>
              <a:t>Mission Expansion Plans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Resource Discussion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Rename/Rebrand Recommendation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Action to Approve Plans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Action to Approve New Names/Brand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Excellent Progress Was Made – We Need to Move Forward!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97" y="1417637"/>
            <a:ext cx="3835436" cy="2864739"/>
          </a:xfrm>
          <a:prstGeom prst="rect">
            <a:avLst/>
          </a:prstGeom>
        </p:spPr>
      </p:pic>
      <p:pic>
        <p:nvPicPr>
          <p:cNvPr id="8" name="Picture 7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419" y="3566988"/>
            <a:ext cx="3449714" cy="2576638"/>
          </a:xfrm>
          <a:prstGeom prst="rect">
            <a:avLst/>
          </a:prstGeom>
        </p:spPr>
      </p:pic>
      <p:pic>
        <p:nvPicPr>
          <p:cNvPr id="10" name="Picture 9" descr="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0435" y="2002537"/>
            <a:ext cx="4766365" cy="35600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trTitle"/>
          </p:nvPr>
        </p:nvSpPr>
        <p:spPr>
          <a:xfrm>
            <a:off x="228600" y="592586"/>
            <a:ext cx="8686800" cy="15388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algn="ctr" rtl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Brief Look at the Growth of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Our COTs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41476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C:\Documents and Settings\mmoe\Desktop\Presentations\Grad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343400"/>
            <a:ext cx="2840242" cy="2133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438400"/>
            <a:ext cx="5448300" cy="23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past ten years, headcount at the </a:t>
            </a:r>
            <a:r>
              <a:rPr lang="en-US" dirty="0" err="1" smtClean="0"/>
              <a:t>COTs</a:t>
            </a:r>
            <a:r>
              <a:rPr lang="en-US" dirty="0" smtClean="0"/>
              <a:t> has more than doubled, growing by over 4,800 students.  Over the same time period, student FTE increased by 2,936 or 94%.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8409809"/>
              </p:ext>
            </p:extLst>
          </p:nvPr>
        </p:nvGraphicFramePr>
        <p:xfrm>
          <a:off x="202095" y="152400"/>
          <a:ext cx="8663609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332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6432602"/>
              </p:ext>
            </p:extLst>
          </p:nvPr>
        </p:nvGraphicFramePr>
        <p:xfrm>
          <a:off x="239401" y="76200"/>
          <a:ext cx="8663609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9302539"/>
              </p:ext>
            </p:extLst>
          </p:nvPr>
        </p:nvGraphicFramePr>
        <p:xfrm>
          <a:off x="533400" y="5257800"/>
          <a:ext cx="8123238" cy="1287463"/>
        </p:xfrm>
        <a:graphic>
          <a:graphicData uri="http://schemas.openxmlformats.org/presentationml/2006/ole">
            <p:oleObj spid="_x0000_s15362" name="Worksheet" r:id="rId4" imgW="8122863" imgH="1287729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505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40195" y="285750"/>
          <a:ext cx="866360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495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trTitle"/>
          </p:nvPr>
        </p:nvSpPr>
        <p:spPr>
          <a:xfrm>
            <a:off x="685800" y="444340"/>
            <a:ext cx="7772400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algn="ctr" rtl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October Listening Sessions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Billings, Butte, Great Falls, Helena, &amp; Missoula</a:t>
            </a:r>
            <a:endParaRPr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362200"/>
            <a:ext cx="3086100" cy="2305050"/>
          </a:xfrm>
          <a:prstGeom prst="rect">
            <a:avLst/>
          </a:prstGeom>
        </p:spPr>
      </p:pic>
      <p:pic>
        <p:nvPicPr>
          <p:cNvPr id="7" name="Picture 6" descr="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3962400"/>
            <a:ext cx="3086100" cy="2305050"/>
          </a:xfrm>
          <a:prstGeom prst="rect">
            <a:avLst/>
          </a:prstGeom>
        </p:spPr>
      </p:pic>
      <p:pic>
        <p:nvPicPr>
          <p:cNvPr id="8" name="Picture 7" descr="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209800"/>
            <a:ext cx="3086100" cy="2305050"/>
          </a:xfrm>
          <a:prstGeom prst="rect">
            <a:avLst/>
          </a:prstGeom>
        </p:spPr>
      </p:pic>
      <p:pic>
        <p:nvPicPr>
          <p:cNvPr id="9" name="Picture 8" descr="1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4191000"/>
            <a:ext cx="3086100" cy="2305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trTitle"/>
          </p:nvPr>
        </p:nvSpPr>
        <p:spPr>
          <a:xfrm>
            <a:off x="685800" y="1045223"/>
            <a:ext cx="7772400" cy="15388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 rtl="0">
              <a:buNone/>
            </a:pPr>
            <a:r>
              <a:rPr b="1" dirty="0">
                <a:solidFill>
                  <a:schemeClr val="accent6">
                    <a:lumMod val="75000"/>
                  </a:schemeClr>
                </a:solidFill>
              </a:rPr>
              <a:t>Eight General Themes </a:t>
            </a:r>
            <a:r>
              <a:rPr lang="en-US" dirty="0" smtClean="0"/>
              <a:t>from the </a:t>
            </a:r>
            <a:r>
              <a:rPr lang="en-US" dirty="0" err="1" smtClean="0"/>
              <a:t>College!NOW</a:t>
            </a:r>
            <a:r>
              <a:rPr lang="en-US" dirty="0" smtClean="0"/>
              <a:t> Listening Sessions</a:t>
            </a:r>
            <a:endParaRPr dirty="0"/>
          </a:p>
        </p:txBody>
      </p:sp>
      <p:sp>
        <p:nvSpPr>
          <p:cNvPr id="50" name="Shape 50"/>
          <p:cNvSpPr>
            <a:spLocks noGrp="1"/>
          </p:cNvSpPr>
          <p:nvPr>
            <p:ph type="subTitle" idx="1"/>
          </p:nvPr>
        </p:nvSpPr>
        <p:spPr>
          <a:xfrm>
            <a:off x="685800" y="3014963"/>
            <a:ext cx="7772400" cy="2492960"/>
          </a:xfrm>
          <a:prstGeom prst="rect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-US" dirty="0" smtClean="0">
                <a:solidFill>
                  <a:srgbClr val="963334"/>
                </a:solidFill>
              </a:rPr>
              <a:t>Helena – October 3</a:t>
            </a:r>
          </a:p>
          <a:p>
            <a:pPr lvl="0" algn="ctr" rtl="0">
              <a:buNone/>
            </a:pPr>
            <a:r>
              <a:rPr lang="en-US" dirty="0" smtClean="0">
                <a:solidFill>
                  <a:srgbClr val="963334"/>
                </a:solidFill>
              </a:rPr>
              <a:t>Billings – October 5</a:t>
            </a:r>
          </a:p>
          <a:p>
            <a:pPr lvl="0" algn="ctr" rtl="0">
              <a:buNone/>
            </a:pPr>
            <a:r>
              <a:rPr lang="en-US" dirty="0" smtClean="0">
                <a:solidFill>
                  <a:srgbClr val="963334"/>
                </a:solidFill>
              </a:rPr>
              <a:t>Missoula – October 13</a:t>
            </a:r>
          </a:p>
          <a:p>
            <a:pPr lvl="0" algn="ctr" rtl="0">
              <a:buNone/>
            </a:pPr>
            <a:r>
              <a:rPr lang="en-US" dirty="0" smtClean="0">
                <a:solidFill>
                  <a:srgbClr val="963334"/>
                </a:solidFill>
              </a:rPr>
              <a:t>Butte – October 17</a:t>
            </a:r>
          </a:p>
          <a:p>
            <a:pPr lvl="0" algn="ctr" rtl="0">
              <a:buNone/>
            </a:pPr>
            <a:r>
              <a:rPr lang="en-US" dirty="0" smtClean="0">
                <a:solidFill>
                  <a:srgbClr val="963334"/>
                </a:solidFill>
              </a:rPr>
              <a:t>Great Falls – October 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theme 1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Changing the Organizational Culture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Rebranding Process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Positive Outcomes</a:t>
            </a:r>
          </a:p>
          <a:p>
            <a:pPr>
              <a:buClr>
                <a:schemeClr val="accent6"/>
              </a:buClr>
              <a:buSzPct val="119000"/>
              <a:buFont typeface="Arial" pitchFamily="34" charset="0"/>
              <a:buChar char="•"/>
            </a:pPr>
            <a:r>
              <a:rPr lang="en-US" dirty="0" smtClean="0"/>
              <a:t>Opportunity to promote COTs as affordable access to higher education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0"/>
            <a:ext cx="533399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6096000"/>
            <a:ext cx="5333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Flathead Valley Community College, MUS Website</a:t>
            </a:r>
            <a:endParaRPr lang="en-US" sz="105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520</Words>
  <Application>Microsoft Office PowerPoint</Application>
  <PresentationFormat>On-screen Show (4:3)</PresentationFormat>
  <Paragraphs>123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Worksheet</vt:lpstr>
      <vt:lpstr>Extending the Comprehensive Mission Update and Next Steps</vt:lpstr>
      <vt:lpstr>Montana’s Vision for Two-Year Education </vt:lpstr>
      <vt:lpstr>A Brief Look at the Growth of  Our COTs</vt:lpstr>
      <vt:lpstr>Slide 4</vt:lpstr>
      <vt:lpstr>Slide 5</vt:lpstr>
      <vt:lpstr>Slide 6</vt:lpstr>
      <vt:lpstr>October Listening Sessions Billings, Butte, Great Falls, Helena, &amp; Missoula</vt:lpstr>
      <vt:lpstr>Eight General Themes from the College!NOW Listening Sessions</vt:lpstr>
      <vt:lpstr>theme 1 Changing the Organizational Culture</vt:lpstr>
      <vt:lpstr>theme 2 Importance of Expanding the Comprehensive Mission</vt:lpstr>
      <vt:lpstr>theme 3 Funding and Facilities</vt:lpstr>
      <vt:lpstr>theme 4 Expanding Services to Support Students</vt:lpstr>
      <vt:lpstr>theme 5 Workforce and Community Connections</vt:lpstr>
      <vt:lpstr>theme 6 Unique Issues of Embedded COTs</vt:lpstr>
      <vt:lpstr>theme 7 Flexibility and Responsiveness</vt:lpstr>
      <vt:lpstr>theme 8 K-12 Coordination </vt:lpstr>
      <vt:lpstr>  November 3-4 Retreat </vt:lpstr>
      <vt:lpstr>    Nov 3-4 Retreat Outcomes</vt:lpstr>
      <vt:lpstr>    Nov 3-4 Retreat Outcomes</vt:lpstr>
      <vt:lpstr>    Expanding Strategy #1</vt:lpstr>
      <vt:lpstr>    Next Steps New Colleges Added to #1</vt:lpstr>
      <vt:lpstr>Dec 15-16 Retreat</vt:lpstr>
      <vt:lpstr>Jan 19-20 BOR Presentation</vt:lpstr>
      <vt:lpstr>Dec - Feb Finalizing Comprehensive Mission Expansion Plans</vt:lpstr>
      <vt:lpstr>Mar 1-2 BOR Agenda Discussion/Action</vt:lpstr>
      <vt:lpstr>Excellent Progress Was Made – We Need to Move Forward!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Tlyer Trevor</dc:creator>
  <cp:lastModifiedBy>Cech, John</cp:lastModifiedBy>
  <cp:revision>44</cp:revision>
  <dcterms:created xsi:type="dcterms:W3CDTF">2011-11-10T19:49:49Z</dcterms:created>
  <dcterms:modified xsi:type="dcterms:W3CDTF">2011-11-17T18:02:47Z</dcterms:modified>
</cp:coreProperties>
</file>